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597" r:id="rId2"/>
    <p:sldId id="593" r:id="rId3"/>
    <p:sldId id="590" r:id="rId4"/>
    <p:sldId id="585" r:id="rId5"/>
    <p:sldId id="595" r:id="rId6"/>
    <p:sldId id="594" r:id="rId7"/>
    <p:sldId id="598" r:id="rId8"/>
  </p:sldIdLst>
  <p:sldSz cx="9144000" cy="5143500" type="screen16x9"/>
  <p:notesSz cx="6797675" cy="9926638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A"/>
    <a:srgbClr val="E6E6E6"/>
    <a:srgbClr val="E7E7E7"/>
    <a:srgbClr val="E9E9E9"/>
    <a:srgbClr val="EBEBEB"/>
    <a:srgbClr val="ECECEC"/>
    <a:srgbClr val="EAEAEA"/>
    <a:srgbClr val="DEE3E6"/>
    <a:srgbClr val="E5E9EB"/>
    <a:srgbClr val="00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3838" autoAdjust="0"/>
  </p:normalViewPr>
  <p:slideViewPr>
    <p:cSldViewPr showGuides="1">
      <p:cViewPr>
        <p:scale>
          <a:sx n="120" d="100"/>
          <a:sy n="120" d="100"/>
        </p:scale>
        <p:origin x="-1782" y="-522"/>
      </p:cViewPr>
      <p:guideLst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31E581D8-91B6-4AB0-90CB-BB553A2A6C7C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915D50A0-B7C1-4888-9508-A995C3CEC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2505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" y="10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1" y="10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22.01.2021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744538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89" tIns="45942" rIns="91889" bIns="4594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171"/>
            <a:ext cx="5438140" cy="4466987"/>
          </a:xfrm>
          <a:prstGeom prst="rect">
            <a:avLst/>
          </a:prstGeom>
        </p:spPr>
        <p:txBody>
          <a:bodyPr vert="horz" lIns="91889" tIns="45942" rIns="91889" bIns="4594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" y="9428595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1" y="9428595"/>
            <a:ext cx="2945661" cy="496332"/>
          </a:xfrm>
          <a:prstGeom prst="rect">
            <a:avLst/>
          </a:prstGeom>
        </p:spPr>
        <p:txBody>
          <a:bodyPr vert="horz" lIns="91889" tIns="45942" rIns="91889" bIns="4594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60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04" indent="0">
              <a:buNone/>
              <a:defRPr sz="2500"/>
            </a:lvl2pPr>
            <a:lvl3pPr marL="816008" indent="0">
              <a:buNone/>
              <a:defRPr sz="2100"/>
            </a:lvl3pPr>
            <a:lvl4pPr marL="1224011" indent="0">
              <a:buNone/>
              <a:defRPr sz="1800"/>
            </a:lvl4pPr>
            <a:lvl5pPr marL="1632015" indent="0">
              <a:buNone/>
              <a:defRPr sz="1800"/>
            </a:lvl5pPr>
            <a:lvl6pPr marL="2040018" indent="0">
              <a:buNone/>
              <a:defRPr sz="1800"/>
            </a:lvl6pPr>
            <a:lvl7pPr marL="2448023" indent="0">
              <a:buNone/>
              <a:defRPr sz="1800"/>
            </a:lvl7pPr>
            <a:lvl8pPr marL="2856027" indent="0">
              <a:buNone/>
              <a:defRPr sz="1800"/>
            </a:lvl8pPr>
            <a:lvl9pPr marL="3264030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1920" indent="2485">
              <a:defRPr>
                <a:latin typeface="+mj-lt"/>
              </a:defRPr>
            </a:lvl2pPr>
            <a:lvl3pPr marL="491808" indent="-203678">
              <a:tabLst/>
              <a:defRPr>
                <a:latin typeface="+mj-lt"/>
              </a:defRPr>
            </a:lvl3pPr>
            <a:lvl4pPr marL="0" indent="2819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36" tIns="35768" rIns="71536" bIns="35768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4405" indent="0">
              <a:defRPr>
                <a:latin typeface="+mj-lt"/>
              </a:defRPr>
            </a:lvl2pPr>
            <a:lvl3pPr marL="491808" indent="-203678">
              <a:defRPr>
                <a:latin typeface="+mj-lt"/>
              </a:defRPr>
            </a:lvl3pPr>
            <a:lvl4pPr marL="0" indent="281920">
              <a:defRPr>
                <a:latin typeface="+mj-lt"/>
              </a:defRPr>
            </a:lvl4pPr>
            <a:lvl5pPr marL="112271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367517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816008" rtl="0" eaLnBrk="1" latinLnBrk="0" hangingPunct="1">
        <a:lnSpc>
          <a:spcPts val="4068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05" indent="0" algn="l" defTabSz="816008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05" indent="0" algn="l" defTabSz="816008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631" indent="-203678" algn="l" defTabSz="816008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20" algn="just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712" indent="0" algn="l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1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24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29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2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4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1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15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1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23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7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3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461" y="483518"/>
            <a:ext cx="1301083" cy="124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1187624" y="2177131"/>
            <a:ext cx="7344816" cy="22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Порядок исчисления и уплаты транспортного и земельного налога организациями за 2020 год</a:t>
            </a:r>
            <a:endParaRPr lang="ru-RU" alt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18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Докладчик главный налоговый инспектор отдела налогообложения имущества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УФНС России по Удмуртской Республике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Токарева Н.В.</a:t>
            </a:r>
            <a:endParaRPr lang="ru-RU" altLang="ru-RU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2000" b="1" i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99728" y="1732169"/>
            <a:ext cx="8416550" cy="28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ФЕДЕРАЛЬНАЯ НАЛОГОВАЯ СЛУЖБА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772522" y="4659982"/>
            <a:ext cx="3672408" cy="29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b="1" spc="-3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25.01.2021</a:t>
            </a:r>
            <a:endParaRPr lang="ru-RU" altLang="ru-RU" b="1" spc="-3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757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Прямая соединительная линия 29"/>
          <p:cNvCxnSpPr/>
          <p:nvPr/>
        </p:nvCxnSpPr>
        <p:spPr>
          <a:xfrm>
            <a:off x="1207144" y="4876006"/>
            <a:ext cx="1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Налогового администрирования земельного налога и транспортного налога с 2021</a:t>
            </a:r>
            <a:endParaRPr lang="ru-RU" sz="2800" spc="-5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55576" y="1020360"/>
            <a:ext cx="7632848" cy="327958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685800" indent="-342900" algn="ctr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Отмена обязанности организаций представлять налоговые декларации по земельному налогу и транспортному налогу, начиная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 налогового периода за 2020г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. (Федеральные законы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 15.04.2019 № 63-ФЗ и от 29.09.2019 №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325-ФЗ);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налогового органа об исчисленной сумме налога за 2020 год 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пункты 4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и 5 статьи 363 и пункт 5 статьи 397 Налогового кодекса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РФ);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Заявительный порядок предоставления льгот (статья 361.1 и статья 396 Налогового кодекса РФ);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685800" marR="0" indent="-34290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685800" marR="0" indent="-34290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о наличии земельных участков и транспортных средств (до 31 декабря года, следующего за отчетным налоговым периодом) (пункт 2.2 статьи 23 Налогового кодекса РФ).</a:t>
            </a:r>
          </a:p>
        </p:txBody>
      </p:sp>
      <p:sp>
        <p:nvSpPr>
          <p:cNvPr id="18" name="TextBox 17"/>
          <p:cNvSpPr txBox="1"/>
          <p:nvPr/>
        </p:nvSpPr>
        <p:spPr>
          <a:xfrm flipV="1">
            <a:off x="827584" y="3003798"/>
            <a:ext cx="2196364" cy="105705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2808312" cy="117660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3948" y="843559"/>
            <a:ext cx="3780299" cy="21602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4300946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482130" y="995717"/>
            <a:ext cx="0" cy="0"/>
          </a:xfrm>
          <a:prstGeom prst="line">
            <a:avLst/>
          </a:prstGeom>
          <a:ln w="635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719617" y="3295079"/>
            <a:ext cx="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8256237" y="995717"/>
            <a:ext cx="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19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/>
          </a:bodyPr>
          <a:lstStyle/>
          <a:p>
            <a:r>
              <a:rPr lang="ru-RU" sz="2800" spc="-5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Изменения </a:t>
            </a:r>
            <a:r>
              <a:rPr lang="ru-RU" sz="28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налогового администрирования с 2020 года</a:t>
            </a:r>
            <a:endParaRPr lang="ru-RU" sz="2800" spc="-5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9553" y="1563638"/>
            <a:ext cx="820891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685800" marR="0" indent="-342900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Отмена обязанности организаций представлять налоговую декларацию за налоговый период 2020 год;</a:t>
            </a:r>
          </a:p>
          <a:p>
            <a:pPr marL="685800" marR="0" indent="-342900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Заявительный порядок предоставления льгот за 2020 год;</a:t>
            </a:r>
          </a:p>
          <a:p>
            <a:pPr marL="685800" indent="-342900" defTabSz="1043056">
              <a:lnSpc>
                <a:spcPct val="90000"/>
              </a:lnSpc>
              <a:spcBef>
                <a:spcPct val="0"/>
              </a:spcBef>
              <a:buAutoNum type="arabicPeriod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налогового органа об исчисленной сумме налога за 2020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год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(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ФНС России от 05.07.2019 №ММВ-7-21/337@,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транспортному налогу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форме КНД 1152006, по земельному налогу -  ф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орма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КНД 1152007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)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;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685800" marR="0" indent="-342900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Самостоятельное исчисление и уплата в бюджет авансовых платежей по налогу в течение 2020 года.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155926"/>
            <a:ext cx="5796524" cy="40898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987574"/>
            <a:ext cx="4392487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Земельный и</a:t>
            </a:r>
            <a:r>
              <a:rPr kumimoji="0" lang="ru-RU" sz="2000" b="1" i="0" u="sng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транспортный </a:t>
            </a: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налог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7584" y="3556800"/>
            <a:ext cx="7992887" cy="67113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71800" y="2143305"/>
            <a:ext cx="432048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594236" y="2499741"/>
            <a:ext cx="6938203" cy="86409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5487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8129224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Сообщение о наличии земельных участков и транспортных средств</a:t>
            </a:r>
            <a:r>
              <a:rPr lang="ru-RU" sz="2800" spc="-5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800" spc="-5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с 2020г.</a:t>
            </a:r>
            <a:endParaRPr lang="ru-RU" sz="2800" spc="-5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555776" y="1020360"/>
            <a:ext cx="5544616" cy="119134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685800" marR="0" indent="-342900" algn="ctr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endParaRPr lang="ru-RU" b="1" baseline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3948" y="843559"/>
            <a:ext cx="3780299" cy="21602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360040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344800" y="3556800"/>
            <a:ext cx="540000" cy="1008112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827585" y="1131590"/>
            <a:ext cx="8136904" cy="338437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162900" defTabSz="1043056">
              <a:spcBef>
                <a:spcPct val="0"/>
              </a:spcBef>
            </a:pPr>
            <a:endParaRPr lang="ru-RU" sz="2500" b="1" spc="-5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342900" indent="-342900" algn="just" defTabSz="1043056">
              <a:spcBef>
                <a:spcPct val="0"/>
              </a:spcBef>
              <a:buFont typeface="+mj-lt"/>
              <a:buAutoNum type="arabicPeriod"/>
            </a:pPr>
            <a:endParaRPr lang="ru-RU" sz="2500" b="1" spc="-5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342900" indent="-342900" algn="just" defTabSz="1043056">
              <a:spcBef>
                <a:spcPct val="0"/>
              </a:spcBef>
              <a:buFont typeface="+mj-lt"/>
              <a:buAutoNum type="arabicPeriod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подается в случае, если:</a:t>
            </a:r>
          </a:p>
          <a:p>
            <a:pPr marL="539750" indent="-177800" algn="just" defTabSz="1043056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налоговый орган не исчислил налог в 2021 году за 2020 год,</a:t>
            </a:r>
          </a:p>
          <a:p>
            <a:pPr marL="539750" indent="-177800" algn="just" defTabSz="1043056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рганизация не получила сообщение об исчисленной сумме земельного и (или) транспортного налога.</a:t>
            </a:r>
          </a:p>
          <a:p>
            <a:pPr algn="just" defTabSz="1043056">
              <a:spcBef>
                <a:spcPct val="0"/>
              </a:spcBef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2. Сообщение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(форма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КНД1150099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, утв. Приказом ФНС России от 25.02.2020 №ЕД-7-21/124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@) + копии документов, подтверждающих государственную регистрацию прав на транспортные средства и земельные участки.</a:t>
            </a:r>
          </a:p>
          <a:p>
            <a:pPr algn="just" defTabSz="1043056">
              <a:spcBef>
                <a:spcPct val="0"/>
              </a:spcBef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3. Срок подачи - до 31 декабря года, следующего за истекшим налоговым периодом (пункт 2.2 статьи 23 НК РФ).</a:t>
            </a:r>
          </a:p>
          <a:p>
            <a:pPr algn="just" defTabSz="1043056">
              <a:spcBef>
                <a:spcPct val="0"/>
              </a:spcBef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4. Сообщение не подается, если  в ИФНС:</a:t>
            </a:r>
          </a:p>
          <a:p>
            <a:pPr marL="285750" indent="-285750" algn="just" defTabSz="1043056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представлено заявление на льготу;</a:t>
            </a:r>
          </a:p>
          <a:p>
            <a:pPr marL="285750" indent="-285750" algn="just" defTabSz="1043056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транспортное средство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и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земельный участок не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являются объектами налогообложения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(пункт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 статьи 358, пункт 2 статьи 389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НК РФ).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just" defTabSz="1043056">
              <a:spcBef>
                <a:spcPct val="0"/>
              </a:spcBef>
            </a:pPr>
            <a:endParaRPr lang="ru-RU" sz="18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just" defTabSz="1043056">
              <a:spcBef>
                <a:spcPct val="0"/>
              </a:spcBef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3660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СРОКИ УПЛАТЫ по земельному налогу и транспортному </a:t>
            </a:r>
            <a:r>
              <a:rPr lang="ru-RU" sz="2800" spc="-5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налогу  с 2020 года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83568" y="1181959"/>
            <a:ext cx="7632848" cy="321729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800100" marR="0" indent="-45720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</a:pP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 течение 2020 года сроки уплаты авансовых платежей были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:</a:t>
            </a:r>
          </a:p>
          <a:p>
            <a:pPr marL="685800" marR="0" indent="-34290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 транспортному налогу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Закон УР  №63-РЗ -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не позднее 10 мая, 10 августа, 10 ноября;</a:t>
            </a:r>
          </a:p>
          <a:p>
            <a:pPr marL="685800" marR="0" indent="-34290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 земельному налогу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–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решения органов местного самоуправления.</a:t>
            </a:r>
          </a:p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2. 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 01.01.2021 года </a:t>
            </a:r>
            <a:r>
              <a:rPr lang="ru-RU" sz="2000" b="1" u="sng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по </a:t>
            </a:r>
            <a:r>
              <a:rPr lang="ru-RU" sz="2000" b="1" u="sng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земельному налогу </a:t>
            </a:r>
            <a:r>
              <a:rPr lang="ru-RU" sz="2000" b="1" u="sng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и транспортному налогу </a:t>
            </a:r>
            <a:r>
              <a:rPr lang="ru-RU" sz="2000" b="1" u="sng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единые сроки (пункт 1 статьи 363 и пункт 1 статьи 397 НК РФ):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FontTx/>
              <a:buChar char="-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вансовые платежи – не позднее последнего числа месяца, следующего за отчетным периодом (30 апреля, 31 июля, 30 октября);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FontTx/>
              <a:buChar char="-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алог за 2020 год -не позднее 01 марта.</a:t>
            </a:r>
          </a:p>
          <a:p>
            <a:pPr marL="685800" indent="-342900" algn="just" defTabSz="1043056">
              <a:lnSpc>
                <a:spcPct val="90000"/>
              </a:lnSpc>
              <a:spcBef>
                <a:spcPct val="0"/>
              </a:spcBef>
              <a:buFontTx/>
              <a:buChar char="-"/>
            </a:pPr>
            <a:endParaRPr lang="ru-RU" sz="2000" b="1" baseline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55330" y="814687"/>
            <a:ext cx="4248471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360040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67577" y="2143305"/>
            <a:ext cx="2896911" cy="153409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162900" defTabSz="1043056"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9477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7494"/>
            <a:ext cx="7992888" cy="728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spc="-50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Ограничение применения пониженной ставки 0,3% по земельному налогу </a:t>
            </a:r>
            <a:r>
              <a:rPr lang="ru-RU" sz="2800" spc="-50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с 2020 года</a:t>
            </a:r>
          </a:p>
        </p:txBody>
      </p:sp>
      <p:sp>
        <p:nvSpPr>
          <p:cNvPr id="12" name="Овал 11"/>
          <p:cNvSpPr/>
          <p:nvPr/>
        </p:nvSpPr>
        <p:spPr>
          <a:xfrm>
            <a:off x="3779912" y="2427734"/>
            <a:ext cx="2160240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55576" y="1347614"/>
            <a:ext cx="7632848" cy="321729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1. Статьей 394 НК РФ установлена ставка налога 0,3% в отношении земельных участков, не используемых в предпринимательской деятельности.</a:t>
            </a:r>
          </a:p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2. Ставка налога 1,5% применяется в отношении:</a:t>
            </a:r>
          </a:p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- земельных участков под ИЖС, используемых  в предпринимательской деятельности;</a:t>
            </a:r>
          </a:p>
          <a:p>
            <a:pPr marL="342900" marR="0" algn="just" defTabSz="104305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- земельных участков ЛПХ, садоводства, огородничества, общего назначения в рамках ФЗ от 29.07.2017 №217-ФЗ, используемых в предпринимательской деятельности.</a:t>
            </a:r>
            <a:endParaRPr lang="ru-RU" sz="2000" b="1" baseline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7584" y="1995686"/>
            <a:ext cx="432048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2211710"/>
            <a:ext cx="3528392" cy="20882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7844" y="4443958"/>
            <a:ext cx="5796524" cy="3980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algn="ctr" defTabSz="1043056">
              <a:lnSpc>
                <a:spcPct val="90000"/>
              </a:lnSpc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9833" y="4564912"/>
            <a:ext cx="5688632" cy="3110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843558"/>
            <a:ext cx="4248471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205964" y="1735521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9366" y="3867894"/>
            <a:ext cx="3600400" cy="50405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143305"/>
            <a:ext cx="3206948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sng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063" y="2790608"/>
            <a:ext cx="3600400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8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3" y="4531069"/>
            <a:ext cx="619711" cy="473875"/>
          </a:xfrm>
        </p:spPr>
        <p:txBody>
          <a:bodyPr/>
          <a:lstStyle/>
          <a:p>
            <a:r>
              <a:rPr lang="ru-RU" dirty="0"/>
              <a:t>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67577" y="2143305"/>
            <a:ext cx="2896911" cy="153409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162900" defTabSz="1043056">
              <a:spcBef>
                <a:spcPct val="0"/>
              </a:spcBef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3590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7" y="1851670"/>
            <a:ext cx="7320689" cy="86409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Спасибо за внимание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419347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39955</TotalTime>
  <Words>506</Words>
  <Application>Microsoft Office PowerPoint</Application>
  <PresentationFormat>Экран (16:9)</PresentationFormat>
  <Paragraphs>58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Present_FNS2012_A4</vt:lpstr>
      <vt:lpstr>Презентация PowerPoint</vt:lpstr>
      <vt:lpstr>Налогового администрирования земельного налога и транспортного налога с 2021</vt:lpstr>
      <vt:lpstr>Изменения налогового администрирования с 2020 года</vt:lpstr>
      <vt:lpstr>Сообщение о наличии земельных участков и транспортных средств с 2020г.</vt:lpstr>
      <vt:lpstr>СРОКИ УПЛАТЫ по земельному налогу и транспортному налогу  с 2020 года</vt:lpstr>
      <vt:lpstr>Ограничение применения пониженной ставки 0,3% по земельному налогу с 2020 года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Токарева Наталья Владимировна</cp:lastModifiedBy>
  <cp:revision>1727</cp:revision>
  <cp:lastPrinted>2020-01-30T05:28:25Z</cp:lastPrinted>
  <dcterms:created xsi:type="dcterms:W3CDTF">2013-04-18T07:19:29Z</dcterms:created>
  <dcterms:modified xsi:type="dcterms:W3CDTF">2021-01-22T07:17:20Z</dcterms:modified>
</cp:coreProperties>
</file>